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8" r:id="rId4"/>
    <p:sldId id="259" r:id="rId5"/>
    <p:sldId id="261" r:id="rId6"/>
    <p:sldId id="262" r:id="rId7"/>
    <p:sldId id="263" r:id="rId8"/>
    <p:sldId id="264" r:id="rId9"/>
    <p:sldId id="268" r:id="rId10"/>
    <p:sldId id="266" r:id="rId11"/>
    <p:sldId id="267" r:id="rId12"/>
    <p:sldId id="271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3C32-DD87-4405-8DCC-11ED7CA843A4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A3C32-DD87-4405-8DCC-11ED7CA843A4}" type="datetimeFigureOut">
              <a:rPr lang="en-US" smtClean="0"/>
              <a:pPr/>
              <a:t>7/20/2011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4E112-1A3F-4405-849D-6CABBD13B1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 230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SELECT Query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LIKE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981200"/>
            <a:ext cx="8229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fields FROM </a:t>
            </a:r>
            <a:r>
              <a:rPr lang="en-US" dirty="0" err="1" smtClean="0"/>
              <a:t>tableName</a:t>
            </a:r>
            <a:r>
              <a:rPr lang="en-US" dirty="0" smtClean="0"/>
              <a:t> WHERE field LIKE pattern;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SELECT </a:t>
            </a:r>
            <a:r>
              <a:rPr lang="en-US" dirty="0" err="1" smtClean="0"/>
              <a:t>fieldName</a:t>
            </a:r>
            <a:r>
              <a:rPr lang="en-US" dirty="0" smtClean="0"/>
              <a:t> from </a:t>
            </a:r>
            <a:r>
              <a:rPr lang="en-US" dirty="0" err="1" smtClean="0"/>
              <a:t>tableName</a:t>
            </a:r>
            <a:r>
              <a:rPr lang="en-US" dirty="0" smtClean="0"/>
              <a:t> WHERE </a:t>
            </a:r>
            <a:r>
              <a:rPr lang="en-US" dirty="0" err="1" smtClean="0"/>
              <a:t>fieldName</a:t>
            </a:r>
            <a:r>
              <a:rPr lang="en-US" dirty="0" smtClean="0"/>
              <a:t> LIKE “</a:t>
            </a:r>
            <a:r>
              <a:rPr lang="en-US" dirty="0" err="1" smtClean="0"/>
              <a:t>charPattern</a:t>
            </a:r>
            <a:r>
              <a:rPr lang="en-US" dirty="0" smtClean="0"/>
              <a:t>” or </a:t>
            </a:r>
            <a:r>
              <a:rPr lang="en-US" dirty="0" err="1" smtClean="0"/>
              <a:t>fieldName</a:t>
            </a:r>
            <a:r>
              <a:rPr lang="en-US" dirty="0" smtClean="0"/>
              <a:t> LIKE “</a:t>
            </a:r>
            <a:r>
              <a:rPr lang="en-US" dirty="0" err="1" smtClean="0"/>
              <a:t>charPattern</a:t>
            </a:r>
            <a:r>
              <a:rPr lang="en-US" dirty="0" smtClean="0"/>
              <a:t>”;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smtClean="0"/>
              <a:t>NOT (!)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828800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SELECT fields FROM </a:t>
            </a:r>
            <a:r>
              <a:rPr lang="en-US" sz="2800" dirty="0" err="1" smtClean="0"/>
              <a:t>tableName</a:t>
            </a:r>
            <a:r>
              <a:rPr lang="en-US" sz="2800" dirty="0" smtClean="0"/>
              <a:t> WHERE Name NOT LIKE “</a:t>
            </a:r>
            <a:r>
              <a:rPr lang="en-US" sz="2800" dirty="0" err="1" smtClean="0"/>
              <a:t>charPattern</a:t>
            </a:r>
            <a:r>
              <a:rPr lang="en-US" sz="2800" dirty="0" smtClean="0"/>
              <a:t>" and Name NOT LIKE “</a:t>
            </a:r>
            <a:r>
              <a:rPr lang="en-US" sz="2800" dirty="0" err="1" smtClean="0"/>
              <a:t>charPattern</a:t>
            </a:r>
            <a:r>
              <a:rPr lang="en-US" sz="2800" dirty="0" smtClean="0"/>
              <a:t>" ;</a:t>
            </a:r>
            <a:endParaRPr lang="en-US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ORDER By clause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Orders the result set alphabetically by a particular field</a:t>
            </a:r>
          </a:p>
          <a:p>
            <a:r>
              <a:rPr lang="en-US" dirty="0" smtClean="0"/>
              <a:t>Character case is ignored</a:t>
            </a:r>
          </a:p>
          <a:p>
            <a:r>
              <a:rPr lang="en-US" dirty="0" smtClean="0"/>
              <a:t>Syntax</a:t>
            </a:r>
          </a:p>
          <a:p>
            <a:pPr lvl="1"/>
            <a:r>
              <a:rPr lang="en-US" dirty="0"/>
              <a:t>ORDER BY fieldName1order, fieldName2 order</a:t>
            </a:r>
          </a:p>
          <a:p>
            <a:pPr lvl="2"/>
            <a:r>
              <a:rPr lang="en-US" dirty="0"/>
              <a:t>Results are sorted by fieldName1 and then by fieldName2</a:t>
            </a:r>
          </a:p>
          <a:p>
            <a:pPr lvl="2"/>
            <a:r>
              <a:rPr lang="en-US" dirty="0"/>
              <a:t>Order can be either ASC (the default) or </a:t>
            </a:r>
            <a:r>
              <a:rPr lang="en-US" dirty="0" smtClean="0"/>
              <a:t>DESC</a:t>
            </a:r>
          </a:p>
          <a:p>
            <a:pPr lvl="2"/>
            <a:r>
              <a:rPr lang="en-US" dirty="0" smtClean="0"/>
              <a:t>Specify ASC or DESC for secondary field</a:t>
            </a:r>
          </a:p>
        </p:txBody>
      </p:sp>
    </p:spTree>
    <p:extLst>
      <p:ext uri="{BB962C8B-B14F-4D97-AF65-F5344CB8AC3E}">
        <p14:creationId xmlns:p14="http://schemas.microsoft.com/office/powerpoint/2010/main" xmlns="" val="359321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clause in ORDER 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BINARY -&gt; sorts by binary values</a:t>
            </a:r>
          </a:p>
          <a:p>
            <a:r>
              <a:rPr lang="en-US" dirty="0" smtClean="0"/>
              <a:t>AS SIGNED -&gt; sorts </a:t>
            </a:r>
            <a:r>
              <a:rPr lang="en-US" smtClean="0"/>
              <a:t>as signed </a:t>
            </a:r>
            <a:r>
              <a:rPr lang="en-US" dirty="0" smtClean="0"/>
              <a:t>integer</a:t>
            </a:r>
          </a:p>
          <a:p>
            <a:r>
              <a:rPr lang="en-US" dirty="0" smtClean="0"/>
              <a:t>AS UNSIGNED -&gt; sorts as unsigned integer</a:t>
            </a:r>
          </a:p>
          <a:p>
            <a:r>
              <a:rPr lang="en-US" dirty="0" smtClean="0"/>
              <a:t>AS CHAR -&gt; sorts as a character string</a:t>
            </a:r>
          </a:p>
          <a:p>
            <a:r>
              <a:rPr lang="en-US" dirty="0" smtClean="0"/>
              <a:t>AS DATE -&gt; sorts as a date</a:t>
            </a:r>
          </a:p>
          <a:p>
            <a:r>
              <a:rPr lang="en-US" dirty="0" smtClean="0"/>
              <a:t>AS DATETIME -&gt; sorts as date and time</a:t>
            </a:r>
          </a:p>
          <a:p>
            <a:r>
              <a:rPr lang="en-US" dirty="0" smtClean="0"/>
              <a:t>AS TIME -&gt; sorts as 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 clause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 10</a:t>
            </a:r>
          </a:p>
          <a:p>
            <a:pPr lvl="1"/>
            <a:r>
              <a:rPr lang="en-US" dirty="0" smtClean="0"/>
              <a:t>Returns first 10 rows</a:t>
            </a:r>
          </a:p>
          <a:p>
            <a:r>
              <a:rPr lang="en-US" dirty="0" smtClean="0"/>
              <a:t>LIMIT 10,5</a:t>
            </a:r>
          </a:p>
          <a:p>
            <a:pPr lvl="1"/>
            <a:r>
              <a:rPr lang="en-US" dirty="0" smtClean="0"/>
              <a:t>Returns 10 rows beginning with the 6th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Joining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Allows for the combining of data from two different tables</a:t>
            </a:r>
          </a:p>
          <a:p>
            <a:r>
              <a:rPr lang="en-US" dirty="0" smtClean="0"/>
              <a:t>Columns may be selected from both tables</a:t>
            </a:r>
          </a:p>
          <a:p>
            <a:r>
              <a:rPr lang="en-US" dirty="0" smtClean="0"/>
              <a:t>Tables are joined on the key / foreign key relationship</a:t>
            </a:r>
          </a:p>
          <a:p>
            <a:r>
              <a:rPr lang="en-US" dirty="0" smtClean="0"/>
              <a:t>WHERE clause that mentions key and foreign key is a join</a:t>
            </a:r>
          </a:p>
          <a:p>
            <a:r>
              <a:rPr lang="en-US" dirty="0" smtClean="0"/>
              <a:t>Qualify field names if common to both tables</a:t>
            </a:r>
          </a:p>
          <a:p>
            <a:pPr lvl="1"/>
            <a:r>
              <a:rPr lang="en-US" dirty="0" err="1" smtClean="0"/>
              <a:t>tableName.fieldName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INNER JOIN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447801"/>
            <a:ext cx="83058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SELECT </a:t>
            </a:r>
            <a:r>
              <a:rPr lang="en-US" sz="2800" dirty="0" err="1" smtClean="0"/>
              <a:t>fieldName</a:t>
            </a:r>
            <a:r>
              <a:rPr lang="en-US" sz="2800" dirty="0" smtClean="0"/>
              <a:t>, </a:t>
            </a:r>
            <a:r>
              <a:rPr lang="en-US" sz="2800" dirty="0" err="1" smtClean="0"/>
              <a:t>fieldName</a:t>
            </a:r>
            <a:r>
              <a:rPr lang="en-US" sz="2800" dirty="0" smtClean="0"/>
              <a:t>, </a:t>
            </a:r>
            <a:r>
              <a:rPr lang="en-US" sz="2800" dirty="0" err="1" smtClean="0"/>
              <a:t>fieldName</a:t>
            </a:r>
            <a:r>
              <a:rPr lang="en-US" sz="2800" dirty="0" smtClean="0"/>
              <a:t> FROM </a:t>
            </a:r>
            <a:r>
              <a:rPr lang="en-US" sz="2800" dirty="0" err="1" smtClean="0"/>
              <a:t>tableOne</a:t>
            </a:r>
            <a:r>
              <a:rPr lang="en-US" sz="2800" dirty="0" smtClean="0"/>
              <a:t> INNER JOIN table2 USING </a:t>
            </a:r>
            <a:r>
              <a:rPr lang="en-US" sz="2800" dirty="0" err="1" smtClean="0"/>
              <a:t>keyColumnName</a:t>
            </a:r>
            <a:r>
              <a:rPr lang="en-US" sz="2800" dirty="0" smtClean="0"/>
              <a:t>;</a:t>
            </a:r>
          </a:p>
          <a:p>
            <a:endParaRPr lang="en-US" sz="2800" dirty="0" smtClean="0"/>
          </a:p>
          <a:p>
            <a:r>
              <a:rPr lang="en-US" sz="2800" dirty="0" smtClean="0"/>
              <a:t>SELECT </a:t>
            </a:r>
            <a:r>
              <a:rPr lang="en-US" sz="2800" dirty="0" err="1" smtClean="0"/>
              <a:t>fieldName</a:t>
            </a:r>
            <a:r>
              <a:rPr lang="en-US" sz="2800" dirty="0" smtClean="0"/>
              <a:t>, </a:t>
            </a:r>
            <a:r>
              <a:rPr lang="en-US" sz="2800" dirty="0" err="1" smtClean="0"/>
              <a:t>fieldName</a:t>
            </a:r>
            <a:r>
              <a:rPr lang="en-US" sz="2800" dirty="0" smtClean="0"/>
              <a:t> from tableName1 INNER JOIN tableName2 ON </a:t>
            </a:r>
          </a:p>
          <a:p>
            <a:r>
              <a:rPr lang="en-US" sz="2800" dirty="0" smtClean="0"/>
              <a:t>tableName1.fieldName = tableName2.fieldName;</a:t>
            </a:r>
          </a:p>
          <a:p>
            <a:endParaRPr lang="en-US" sz="2800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OUTER JOINs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highlight rows in one table that does not have a match in the second table</a:t>
            </a:r>
          </a:p>
          <a:p>
            <a:r>
              <a:rPr lang="en-US" dirty="0" smtClean="0"/>
              <a:t>LEFT JOIN</a:t>
            </a:r>
          </a:p>
          <a:p>
            <a:pPr lvl="1"/>
            <a:r>
              <a:rPr lang="en-US" dirty="0" smtClean="0"/>
              <a:t>Matches the records in the second table in the join with records in the first table in the join</a:t>
            </a:r>
          </a:p>
          <a:p>
            <a:r>
              <a:rPr lang="en-US" dirty="0" smtClean="0"/>
              <a:t>RIGHT JOIN</a:t>
            </a:r>
          </a:p>
          <a:p>
            <a:pPr lvl="1"/>
            <a:r>
              <a:rPr lang="en-US" dirty="0" smtClean="0"/>
              <a:t>Matches the records in the first table in the join with records in the second table in the join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OUTER JOIN Syntax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1371600"/>
            <a:ext cx="7543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fieldNames</a:t>
            </a:r>
            <a:r>
              <a:rPr lang="en-US" dirty="0" smtClean="0"/>
              <a:t> FROM table1 LEFT JOIN table2 ON field = field;</a:t>
            </a:r>
          </a:p>
          <a:p>
            <a:endParaRPr lang="en-US" dirty="0"/>
          </a:p>
          <a:p>
            <a:r>
              <a:rPr lang="en-US" dirty="0" smtClean="0"/>
              <a:t>SELECT </a:t>
            </a:r>
            <a:r>
              <a:rPr lang="en-US" dirty="0" err="1" smtClean="0"/>
              <a:t>fieldNames</a:t>
            </a:r>
            <a:r>
              <a:rPr lang="en-US" dirty="0" smtClean="0"/>
              <a:t> FROM table1 LEFT JOIN table 2 USING ( </a:t>
            </a:r>
            <a:r>
              <a:rPr lang="en-US" dirty="0" err="1" smtClean="0"/>
              <a:t>fieldName</a:t>
            </a:r>
            <a:r>
              <a:rPr lang="en-US" dirty="0" smtClean="0"/>
              <a:t>);</a:t>
            </a:r>
          </a:p>
          <a:p>
            <a:endParaRPr lang="en-US" dirty="0"/>
          </a:p>
          <a:p>
            <a:r>
              <a:rPr lang="en-US" dirty="0" smtClean="0"/>
              <a:t>SELECT </a:t>
            </a:r>
            <a:r>
              <a:rPr lang="en-US" dirty="0" err="1" smtClean="0"/>
              <a:t>fieldNames</a:t>
            </a:r>
            <a:r>
              <a:rPr lang="en-US" dirty="0" smtClean="0"/>
              <a:t> FROM table1 LEFT JOIN table2 WHERE field = field</a:t>
            </a:r>
          </a:p>
          <a:p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You may substitute RIGHT for LEFT</a:t>
            </a:r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Sometimes seen as LEFT OUTER JOIN, NATURAL LEFT JOIN or NATURAL LEFT OUTER JOIN… Same for RIGHT JOIN</a:t>
            </a:r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When a RIGHT JOIN is coded the DBMS simply swaps the table names: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SELECT </a:t>
            </a:r>
            <a:r>
              <a:rPr lang="en-US" dirty="0" err="1" smtClean="0"/>
              <a:t>fieldNames</a:t>
            </a:r>
            <a:r>
              <a:rPr lang="en-US" dirty="0" smtClean="0"/>
              <a:t> FROM table1 RIGHT JOIN table2…</a:t>
            </a:r>
          </a:p>
          <a:p>
            <a:pPr lvl="1">
              <a:buFont typeface="Arial" charset="0"/>
              <a:buChar char="•"/>
            </a:pPr>
            <a:endParaRPr lang="en-US" dirty="0"/>
          </a:p>
          <a:p>
            <a:pPr lvl="1">
              <a:buFont typeface="Arial" charset="0"/>
              <a:buChar char="•"/>
            </a:pPr>
            <a:r>
              <a:rPr lang="en-US" dirty="0" smtClean="0"/>
              <a:t>SELECT </a:t>
            </a:r>
            <a:r>
              <a:rPr lang="en-US" dirty="0" err="1" smtClean="0"/>
              <a:t>fieldNames</a:t>
            </a:r>
            <a:r>
              <a:rPr lang="en-US" dirty="0" smtClean="0"/>
              <a:t> FROM table2 LEFT JOIN table1…</a:t>
            </a:r>
          </a:p>
          <a:p>
            <a:pPr lvl="2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JOINS without ON, WHERE or USING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Creates Cartesian Product</a:t>
            </a:r>
          </a:p>
          <a:p>
            <a:pPr lvl="1"/>
            <a:r>
              <a:rPr lang="en-US" dirty="0" smtClean="0"/>
              <a:t>Every field in table1 is matched with every field in table2 </a:t>
            </a:r>
          </a:p>
          <a:p>
            <a:pPr lvl="1"/>
            <a:r>
              <a:rPr lang="en-US" dirty="0" smtClean="0"/>
              <a:t>If table1 has ten fields and table2 has ten fields, 100 rows would be returned even though the join should have only returned ten, at most</a:t>
            </a:r>
            <a:endParaRPr lang="en-US" dirty="0"/>
          </a:p>
          <a:p>
            <a:r>
              <a:rPr lang="en-US" dirty="0" smtClean="0"/>
              <a:t>Really large tables? Disaster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Retrieving all Columns / all Rows</a:t>
            </a:r>
            <a:br>
              <a:rPr lang="en-US" dirty="0" smtClean="0"/>
            </a:br>
            <a:r>
              <a:rPr lang="en-US" dirty="0" smtClean="0"/>
              <a:t>Single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SELECT * FROM </a:t>
            </a:r>
            <a:r>
              <a:rPr lang="en-US" dirty="0" err="1" smtClean="0"/>
              <a:t>tableName</a:t>
            </a:r>
            <a:r>
              <a:rPr lang="en-US" dirty="0" smtClean="0"/>
              <a:t>;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JOIN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Uses NATURAL JOIN keyword</a:t>
            </a:r>
          </a:p>
          <a:p>
            <a:r>
              <a:rPr lang="en-US" dirty="0" smtClean="0"/>
              <a:t>Leaves out the basis for the join</a:t>
            </a:r>
          </a:p>
          <a:p>
            <a:r>
              <a:rPr lang="en-US" dirty="0" smtClean="0"/>
              <a:t>The DBMS is allowed to decide how best to make the join as an INNER JOIN</a:t>
            </a:r>
          </a:p>
          <a:p>
            <a:pPr lvl="1"/>
            <a:r>
              <a:rPr lang="en-US" dirty="0" smtClean="0"/>
              <a:t>Do fields with the same name really have corresponding values??????</a:t>
            </a:r>
          </a:p>
          <a:p>
            <a:r>
              <a:rPr lang="en-US" dirty="0" smtClean="0"/>
              <a:t>Our text discourages the use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MySQL</a:t>
            </a:r>
            <a:r>
              <a:rPr lang="en-US" dirty="0"/>
              <a:t> </a:t>
            </a:r>
            <a:r>
              <a:rPr lang="en-US" dirty="0" smtClean="0"/>
              <a:t>certification manual does not even mention the NATURAL JOIN</a:t>
            </a:r>
          </a:p>
          <a:p>
            <a:r>
              <a:rPr lang="en-US" dirty="0" smtClean="0"/>
              <a:t>Great way to create a Cartesian Product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UNION keyword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Combines several queries into one</a:t>
            </a:r>
          </a:p>
          <a:p>
            <a:r>
              <a:rPr lang="en-US" dirty="0" smtClean="0"/>
              <a:t>Reports all rows returned from all the queries</a:t>
            </a:r>
          </a:p>
          <a:p>
            <a:r>
              <a:rPr lang="en-US" dirty="0" smtClean="0"/>
              <a:t>Column heading is the one from the first SELECT</a:t>
            </a:r>
          </a:p>
          <a:p>
            <a:r>
              <a:rPr lang="en-US" dirty="0" smtClean="0"/>
              <a:t>All queries must select the same number of fields</a:t>
            </a:r>
          </a:p>
          <a:p>
            <a:r>
              <a:rPr lang="en-US" dirty="0" smtClean="0"/>
              <a:t>Matching columns must be of the same type</a:t>
            </a:r>
          </a:p>
          <a:p>
            <a:r>
              <a:rPr lang="en-US" dirty="0" smtClean="0"/>
              <a:t>Queries with USING, WHERE or ON must be in ()</a:t>
            </a:r>
            <a:endParaRPr lang="en-US" dirty="0"/>
          </a:p>
          <a:p>
            <a:r>
              <a:rPr lang="en-US" dirty="0" smtClean="0"/>
              <a:t>Usually a </a:t>
            </a:r>
            <a:r>
              <a:rPr lang="en-US" smtClean="0"/>
              <a:t>better way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Limiting Columns</a:t>
            </a:r>
            <a:br>
              <a:rPr lang="en-US" dirty="0" smtClean="0"/>
            </a:br>
            <a:r>
              <a:rPr lang="en-US" dirty="0" smtClean="0"/>
              <a:t>Single Table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905000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SELECT </a:t>
            </a:r>
            <a:r>
              <a:rPr lang="en-US" sz="2800" dirty="0" err="1" smtClean="0"/>
              <a:t>columnName</a:t>
            </a:r>
            <a:r>
              <a:rPr lang="en-US" sz="2800" dirty="0" smtClean="0"/>
              <a:t>, </a:t>
            </a:r>
            <a:r>
              <a:rPr lang="en-US" sz="2800" dirty="0" err="1" smtClean="0"/>
              <a:t>columnName</a:t>
            </a:r>
            <a:r>
              <a:rPr lang="en-US" sz="2800" dirty="0" smtClean="0"/>
              <a:t> FROM </a:t>
            </a:r>
            <a:r>
              <a:rPr lang="en-US" sz="2800" dirty="0" err="1" smtClean="0"/>
              <a:t>tableName</a:t>
            </a:r>
            <a:r>
              <a:rPr lang="en-US" sz="2800" dirty="0" smtClean="0"/>
              <a:t>;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Limiting to a Single Row or Subset of Rows</a:t>
            </a:r>
            <a:br>
              <a:rPr lang="en-US" dirty="0" smtClean="0"/>
            </a:br>
            <a:r>
              <a:rPr lang="en-US" dirty="0" smtClean="0"/>
              <a:t>WHERE clause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2057400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fieldName</a:t>
            </a:r>
            <a:r>
              <a:rPr lang="en-US" dirty="0" smtClean="0"/>
              <a:t>, </a:t>
            </a:r>
            <a:r>
              <a:rPr lang="en-US" dirty="0" err="1" smtClean="0"/>
              <a:t>fieldName</a:t>
            </a:r>
            <a:r>
              <a:rPr lang="en-US" dirty="0" smtClean="0"/>
              <a:t> from </a:t>
            </a:r>
            <a:r>
              <a:rPr lang="en-US" dirty="0" err="1" smtClean="0"/>
              <a:t>tableName</a:t>
            </a:r>
            <a:r>
              <a:rPr lang="en-US" dirty="0" smtClean="0"/>
              <a:t> WHERE </a:t>
            </a:r>
            <a:r>
              <a:rPr lang="en-US" dirty="0" err="1" smtClean="0"/>
              <a:t>someField</a:t>
            </a:r>
            <a:r>
              <a:rPr lang="en-US" dirty="0" smtClean="0"/>
              <a:t> </a:t>
            </a:r>
            <a:r>
              <a:rPr lang="en-US" dirty="0" err="1" smtClean="0"/>
              <a:t>hasSome</a:t>
            </a:r>
            <a:r>
              <a:rPr lang="en-US" dirty="0" smtClean="0"/>
              <a:t> </a:t>
            </a:r>
            <a:r>
              <a:rPr lang="en-US" dirty="0" err="1" smtClean="0"/>
              <a:t>RelationshipWith</a:t>
            </a:r>
            <a:r>
              <a:rPr lang="en-US" dirty="0" smtClean="0"/>
              <a:t> “</a:t>
            </a:r>
            <a:r>
              <a:rPr lang="en-US" dirty="0" err="1" smtClean="0"/>
              <a:t>someValue</a:t>
            </a:r>
            <a:r>
              <a:rPr lang="en-US" dirty="0" smtClean="0"/>
              <a:t>”;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Relational Operators in Where Clause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&lt;</a:t>
            </a:r>
          </a:p>
          <a:p>
            <a:r>
              <a:rPr lang="en-US" dirty="0" smtClean="0"/>
              <a:t>&gt;</a:t>
            </a:r>
          </a:p>
          <a:p>
            <a:r>
              <a:rPr lang="en-US" dirty="0" smtClean="0"/>
              <a:t>&lt;=</a:t>
            </a:r>
          </a:p>
          <a:p>
            <a:r>
              <a:rPr lang="en-US" dirty="0" smtClean="0"/>
              <a:t>&gt;=</a:t>
            </a:r>
          </a:p>
          <a:p>
            <a:r>
              <a:rPr lang="en-US" dirty="0" smtClean="0"/>
              <a:t>=</a:t>
            </a:r>
          </a:p>
          <a:p>
            <a:r>
              <a:rPr lang="en-US" dirty="0" smtClean="0"/>
              <a:t>!=</a:t>
            </a:r>
            <a:r>
              <a:rPr lang="en-US" dirty="0"/>
              <a:t> </a:t>
            </a:r>
            <a:r>
              <a:rPr lang="en-US" dirty="0" smtClean="0"/>
              <a:t>or &lt;&gt;</a:t>
            </a:r>
          </a:p>
          <a:p>
            <a:r>
              <a:rPr lang="en-US" dirty="0" smtClean="0"/>
              <a:t>Can use a leading fragment</a:t>
            </a:r>
          </a:p>
          <a:p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dirty="0" err="1" smtClean="0"/>
              <a:t>City.Name</a:t>
            </a:r>
            <a:r>
              <a:rPr lang="en-US" dirty="0" smtClean="0"/>
              <a:t> &lt; “C”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Logical Operators in Where Clause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</a:t>
            </a:r>
          </a:p>
          <a:p>
            <a:r>
              <a:rPr lang="en-US" dirty="0" smtClean="0"/>
              <a:t>OR</a:t>
            </a:r>
          </a:p>
          <a:p>
            <a:r>
              <a:rPr lang="en-US" dirty="0" smtClean="0"/>
              <a:t>LIKE</a:t>
            </a:r>
          </a:p>
          <a:p>
            <a:r>
              <a:rPr lang="en-US" dirty="0" smtClean="0"/>
              <a:t>NOT</a:t>
            </a:r>
          </a:p>
          <a:p>
            <a:r>
              <a:rPr lang="en-US" dirty="0" smtClean="0"/>
              <a:t>Expressions may be grouped with ()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AND (&amp;&amp;)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447800"/>
            <a:ext cx="77724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SELECT </a:t>
            </a:r>
            <a:r>
              <a:rPr lang="en-US" sz="2800" dirty="0" err="1" smtClean="0"/>
              <a:t>fieldName</a:t>
            </a:r>
            <a:r>
              <a:rPr lang="en-US" sz="2800" dirty="0" smtClean="0"/>
              <a:t> FROM </a:t>
            </a:r>
            <a:r>
              <a:rPr lang="en-US" sz="2800" dirty="0" err="1" smtClean="0"/>
              <a:t>tableName</a:t>
            </a:r>
            <a:r>
              <a:rPr lang="en-US" sz="2800" dirty="0" smtClean="0"/>
              <a:t> WHERE </a:t>
            </a:r>
            <a:r>
              <a:rPr lang="en-US" sz="2800" dirty="0" err="1" smtClean="0"/>
              <a:t>fieldName</a:t>
            </a:r>
            <a:r>
              <a:rPr lang="en-US" sz="2800" dirty="0" smtClean="0"/>
              <a:t> </a:t>
            </a:r>
            <a:r>
              <a:rPr lang="en-US" sz="2800" dirty="0" err="1" smtClean="0"/>
              <a:t>relOp</a:t>
            </a:r>
            <a:r>
              <a:rPr lang="en-US" sz="2800" dirty="0" smtClean="0"/>
              <a:t> </a:t>
            </a:r>
            <a:r>
              <a:rPr lang="en-US" sz="2800" dirty="0" err="1" smtClean="0"/>
              <a:t>someValue</a:t>
            </a:r>
            <a:r>
              <a:rPr lang="en-US" sz="2800" dirty="0" smtClean="0"/>
              <a:t> AND </a:t>
            </a:r>
            <a:r>
              <a:rPr lang="en-US" sz="2800" dirty="0" err="1" smtClean="0"/>
              <a:t>fieldName</a:t>
            </a:r>
            <a:r>
              <a:rPr lang="en-US" sz="2800" dirty="0" smtClean="0"/>
              <a:t> </a:t>
            </a:r>
            <a:r>
              <a:rPr lang="en-US" sz="2800" dirty="0" err="1" smtClean="0"/>
              <a:t>relOp</a:t>
            </a:r>
            <a:r>
              <a:rPr lang="en-US" sz="2800" dirty="0" smtClean="0"/>
              <a:t> </a:t>
            </a:r>
            <a:r>
              <a:rPr lang="en-US" sz="2800" dirty="0" err="1" smtClean="0"/>
              <a:t>someValue</a:t>
            </a:r>
            <a:r>
              <a:rPr lang="en-US" sz="2800" dirty="0" smtClean="0"/>
              <a:t>;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OR (||)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219200"/>
            <a:ext cx="7696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SELECT </a:t>
            </a:r>
            <a:r>
              <a:rPr lang="en-US" dirty="0" err="1" smtClean="0"/>
              <a:t>fieldName</a:t>
            </a:r>
            <a:r>
              <a:rPr lang="en-US" dirty="0" smtClean="0"/>
              <a:t> from </a:t>
            </a:r>
            <a:r>
              <a:rPr lang="en-US" dirty="0" err="1" smtClean="0"/>
              <a:t>tableName</a:t>
            </a:r>
            <a:r>
              <a:rPr lang="en-US" dirty="0" smtClean="0"/>
              <a:t> WHERE </a:t>
            </a:r>
            <a:r>
              <a:rPr lang="en-US" dirty="0" err="1" smtClean="0"/>
              <a:t>fieldName</a:t>
            </a:r>
            <a:r>
              <a:rPr lang="en-US" dirty="0" smtClean="0"/>
              <a:t> </a:t>
            </a:r>
            <a:r>
              <a:rPr lang="en-US" dirty="0" err="1" smtClean="0"/>
              <a:t>relOp</a:t>
            </a:r>
            <a:r>
              <a:rPr lang="en-US" dirty="0" smtClean="0"/>
              <a:t> </a:t>
            </a:r>
            <a:r>
              <a:rPr lang="en-US" dirty="0" err="1" smtClean="0"/>
              <a:t>someValue</a:t>
            </a:r>
            <a:r>
              <a:rPr lang="en-US" dirty="0" smtClean="0"/>
              <a:t> OR </a:t>
            </a:r>
            <a:r>
              <a:rPr lang="en-US" dirty="0" err="1" smtClean="0"/>
              <a:t>fieldName</a:t>
            </a:r>
            <a:r>
              <a:rPr lang="en-US" dirty="0" smtClean="0"/>
              <a:t> </a:t>
            </a:r>
            <a:r>
              <a:rPr lang="en-US" dirty="0" err="1" smtClean="0"/>
              <a:t>relOp</a:t>
            </a:r>
            <a:r>
              <a:rPr lang="en-US" dirty="0" smtClean="0"/>
              <a:t> </a:t>
            </a:r>
            <a:r>
              <a:rPr lang="en-US" dirty="0" err="1" smtClean="0"/>
              <a:t>someValue</a:t>
            </a:r>
            <a:r>
              <a:rPr lang="en-US" dirty="0" smtClean="0"/>
              <a:t>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LIKE in WHERE Clauses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66800" y="1611868"/>
            <a:ext cx="7239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LIKE “</a:t>
            </a:r>
            <a:r>
              <a:rPr lang="en-US" dirty="0" err="1" smtClean="0"/>
              <a:t>CharString</a:t>
            </a:r>
            <a:r>
              <a:rPr lang="en-US" dirty="0" smtClean="0"/>
              <a:t>%”</a:t>
            </a:r>
          </a:p>
          <a:p>
            <a:r>
              <a:rPr lang="en-US" dirty="0"/>
              <a:t>	</a:t>
            </a:r>
            <a:r>
              <a:rPr lang="en-US" dirty="0" smtClean="0"/>
              <a:t>selects all rows that have </a:t>
            </a:r>
            <a:r>
              <a:rPr lang="en-US" dirty="0" err="1" smtClean="0"/>
              <a:t>CharString</a:t>
            </a:r>
            <a:r>
              <a:rPr lang="en-US" dirty="0" smtClean="0"/>
              <a:t> at the beginning of the field</a:t>
            </a:r>
          </a:p>
          <a:p>
            <a:r>
              <a:rPr lang="en-US" dirty="0"/>
              <a:t>	</a:t>
            </a:r>
            <a:r>
              <a:rPr lang="en-US" dirty="0" smtClean="0"/>
              <a:t> being evaluated</a:t>
            </a:r>
          </a:p>
          <a:p>
            <a:endParaRPr lang="en-US" dirty="0" smtClean="0"/>
          </a:p>
          <a:p>
            <a:r>
              <a:rPr lang="en-US" dirty="0" smtClean="0"/>
              <a:t>LIKE “%</a:t>
            </a:r>
            <a:r>
              <a:rPr lang="en-US" dirty="0" err="1" smtClean="0"/>
              <a:t>CharString</a:t>
            </a:r>
            <a:r>
              <a:rPr lang="en-US" dirty="0" smtClean="0"/>
              <a:t>”</a:t>
            </a:r>
          </a:p>
          <a:p>
            <a:r>
              <a:rPr lang="en-US" dirty="0"/>
              <a:t>	</a:t>
            </a:r>
            <a:r>
              <a:rPr lang="en-US" dirty="0" smtClean="0"/>
              <a:t>selects all rows that have </a:t>
            </a:r>
            <a:r>
              <a:rPr lang="en-US" dirty="0" err="1" smtClean="0"/>
              <a:t>CharString</a:t>
            </a:r>
            <a:r>
              <a:rPr lang="en-US" dirty="0" smtClean="0"/>
              <a:t> at the end of the field</a:t>
            </a:r>
          </a:p>
          <a:p>
            <a:endParaRPr lang="en-US" dirty="0" smtClean="0"/>
          </a:p>
          <a:p>
            <a:r>
              <a:rPr lang="en-US" dirty="0" smtClean="0"/>
              <a:t>LIKE “%</a:t>
            </a:r>
            <a:r>
              <a:rPr lang="en-US" dirty="0" err="1" smtClean="0"/>
              <a:t>CharString</a:t>
            </a:r>
            <a:r>
              <a:rPr lang="en-US" dirty="0" smtClean="0"/>
              <a:t>% “</a:t>
            </a:r>
          </a:p>
          <a:p>
            <a:r>
              <a:rPr lang="en-US" dirty="0"/>
              <a:t>	</a:t>
            </a:r>
            <a:r>
              <a:rPr lang="en-US" dirty="0" smtClean="0"/>
              <a:t> </a:t>
            </a:r>
            <a:r>
              <a:rPr lang="en-US" dirty="0" err="1" smtClean="0"/>
              <a:t>selelcts</a:t>
            </a:r>
            <a:r>
              <a:rPr lang="en-US" dirty="0" smtClean="0"/>
              <a:t> all rows that contain the substring in the field</a:t>
            </a:r>
          </a:p>
          <a:p>
            <a:endParaRPr lang="en-US" dirty="0" smtClean="0"/>
          </a:p>
          <a:p>
            <a:r>
              <a:rPr lang="en-US" dirty="0" smtClean="0"/>
              <a:t>LIKE “C__%”</a:t>
            </a:r>
          </a:p>
          <a:p>
            <a:r>
              <a:rPr lang="en-US" dirty="0"/>
              <a:t>	</a:t>
            </a:r>
            <a:r>
              <a:rPr lang="en-US" dirty="0" smtClean="0"/>
              <a:t>selects all rows that have a field value beginning with a ‘C’ 	followed by any two characters, a space and then any character 	string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12163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710</Words>
  <Application>Microsoft Office PowerPoint</Application>
  <PresentationFormat>On-screen Show (4:3)</PresentationFormat>
  <Paragraphs>127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COM 230</vt:lpstr>
      <vt:lpstr>Retrieving all Columns / all Rows Single Table</vt:lpstr>
      <vt:lpstr>Limiting Columns Single Table</vt:lpstr>
      <vt:lpstr>Limiting to a Single Row or Subset of Rows WHERE clause</vt:lpstr>
      <vt:lpstr>Using Relational Operators in Where Clause</vt:lpstr>
      <vt:lpstr>Using Logical Operators in Where Clause</vt:lpstr>
      <vt:lpstr>Using AND (&amp;&amp;)</vt:lpstr>
      <vt:lpstr>Using OR (||)</vt:lpstr>
      <vt:lpstr>Using LIKE in WHERE Clauses</vt:lpstr>
      <vt:lpstr>Using LIKE</vt:lpstr>
      <vt:lpstr>Using NOT (!)</vt:lpstr>
      <vt:lpstr>The ORDER By clause</vt:lpstr>
      <vt:lpstr>AS clause in ORDER BY</vt:lpstr>
      <vt:lpstr>LIMIT clause</vt:lpstr>
      <vt:lpstr>Joining Tables</vt:lpstr>
      <vt:lpstr>THE INNER JOIN</vt:lpstr>
      <vt:lpstr>OUTER JOINs</vt:lpstr>
      <vt:lpstr>OUTER JOIN Syntax</vt:lpstr>
      <vt:lpstr>JOINS without ON, WHERE or USING</vt:lpstr>
      <vt:lpstr>NATURAL JOIN</vt:lpstr>
      <vt:lpstr>UNION keyword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 230</dc:title>
  <dc:creator>charliem</dc:creator>
  <cp:lastModifiedBy>charliem</cp:lastModifiedBy>
  <cp:revision>25</cp:revision>
  <dcterms:created xsi:type="dcterms:W3CDTF">2010-10-28T20:48:27Z</dcterms:created>
  <dcterms:modified xsi:type="dcterms:W3CDTF">2011-07-20T21:12:39Z</dcterms:modified>
</cp:coreProperties>
</file>